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76" r:id="rId7"/>
    <p:sldId id="275" r:id="rId8"/>
    <p:sldId id="270" r:id="rId9"/>
    <p:sldId id="274" r:id="rId10"/>
    <p:sldId id="282" r:id="rId11"/>
    <p:sldId id="269" r:id="rId12"/>
    <p:sldId id="272" r:id="rId13"/>
    <p:sldId id="277" r:id="rId14"/>
    <p:sldId id="265" r:id="rId15"/>
    <p:sldId id="279" r:id="rId16"/>
    <p:sldId id="268" r:id="rId17"/>
    <p:sldId id="280" r:id="rId18"/>
    <p:sldId id="28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2" autoAdjust="0"/>
    <p:restoredTop sz="94660"/>
  </p:normalViewPr>
  <p:slideViewPr>
    <p:cSldViewPr>
      <p:cViewPr varScale="1">
        <p:scale>
          <a:sx n="123" d="100"/>
          <a:sy n="123" d="100"/>
        </p:scale>
        <p:origin x="-1188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81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6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59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95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5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583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63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81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88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147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27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B6594-B28C-48D0-86C7-3AC69ADBFFC6}" type="datetimeFigureOut">
              <a:rPr lang="en-US" smtClean="0"/>
              <a:t>3/5/2014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3E1DF-479C-419B-89FD-6A86FADDD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09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setman85@gmail.com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etman85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06" t="-48" r="9148" b="317"/>
          <a:stretch/>
        </p:blipFill>
        <p:spPr bwMode="auto">
          <a:xfrm>
            <a:off x="-152401" y="152400"/>
            <a:ext cx="9299693" cy="662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114800" y="761762"/>
            <a:ext cx="4876800" cy="160043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Berkeley Area Restaurant Recommendation System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1600" dirty="0" smtClean="0">
                <a:solidFill>
                  <a:schemeClr val="bg1"/>
                </a:solidFill>
              </a:rPr>
              <a:t>Setu Upadhya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General Assembly, DAT3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32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0" b="3337"/>
          <a:stretch/>
        </p:blipFill>
        <p:spPr bwMode="auto">
          <a:xfrm>
            <a:off x="335652" y="74907"/>
            <a:ext cx="8427348" cy="6783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-152400"/>
            <a:ext cx="5172121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228600"/>
            <a:ext cx="3498974" cy="2856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4586746"/>
            <a:ext cx="3790950" cy="2271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7991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838200"/>
            <a:ext cx="5870952" cy="4119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3400" y="4953000"/>
            <a:ext cx="7924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“This </a:t>
            </a:r>
            <a:r>
              <a:rPr lang="en-US" dirty="0"/>
              <a:t>store services a body that is vibrating higher than most.  Inspire creativity? There's some thing for that. Clean out your body after a weekend of mind expanding experiences, they have that. Supercharge your body with herbs that keep your stress levels balanced, they have those. Need a hula hoop for Flow? Got '</a:t>
            </a:r>
            <a:r>
              <a:rPr lang="en-US" dirty="0" err="1"/>
              <a:t>em</a:t>
            </a:r>
            <a:r>
              <a:rPr lang="en-US" dirty="0"/>
              <a:t>. I'm betting to guess this store has a crowd that is open to </a:t>
            </a:r>
            <a:r>
              <a:rPr lang="en-US" dirty="0" smtClean="0"/>
              <a:t>more…I </a:t>
            </a:r>
            <a:r>
              <a:rPr lang="en-US" dirty="0"/>
              <a:t>call them </a:t>
            </a:r>
            <a:r>
              <a:rPr lang="en-US" dirty="0" smtClean="0"/>
              <a:t>multidimensional” – Yelp Review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The Mystery: Why this place??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5610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352" y="2796152"/>
            <a:ext cx="3528448" cy="3528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07720" y="1360944"/>
            <a:ext cx="31364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“Their </a:t>
            </a:r>
            <a:r>
              <a:rPr lang="en-US" sz="2800" dirty="0"/>
              <a:t>prices for chia seeds are so much better than anyone </a:t>
            </a:r>
            <a:r>
              <a:rPr lang="en-US" sz="2800" dirty="0" smtClean="0"/>
              <a:t>else's </a:t>
            </a:r>
            <a:r>
              <a:rPr lang="en-US" sz="2800" dirty="0"/>
              <a:t>and the quality is great</a:t>
            </a:r>
            <a:r>
              <a:rPr lang="en-US" sz="2800" dirty="0" smtClean="0"/>
              <a:t>.” – Yelp review</a:t>
            </a:r>
            <a:endParaRPr lang="en-US" sz="2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0480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/>
              <a:t>Mystery Solved!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600200" y="4419600"/>
            <a:ext cx="358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My favorite drink </a:t>
            </a:r>
            <a:r>
              <a:rPr lang="en-US" sz="2800" dirty="0" smtClean="0">
                <a:sym typeface="Wingdings" pitchFamily="2" charset="2"/>
              </a:rPr>
              <a:t></a:t>
            </a:r>
          </a:p>
          <a:p>
            <a:endParaRPr lang="en-US" sz="2800" dirty="0">
              <a:sym typeface="Wingdings" pitchFamily="2" charset="2"/>
            </a:endParaRPr>
          </a:p>
          <a:p>
            <a:r>
              <a:rPr lang="en-US" sz="2800" dirty="0" smtClean="0">
                <a:sym typeface="Wingdings" pitchFamily="2" charset="2"/>
              </a:rPr>
              <a:t>A novel connection discovered through ML!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5399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Approach </a:t>
            </a:r>
            <a:r>
              <a:rPr lang="en-US" sz="3200" dirty="0"/>
              <a:t>3</a:t>
            </a:r>
            <a:r>
              <a:rPr lang="en-US" sz="3200" dirty="0" smtClean="0"/>
              <a:t>: Restaurant Feature Based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953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Thought process: How do you normally search for restaurants?</a:t>
            </a:r>
          </a:p>
          <a:p>
            <a:r>
              <a:rPr lang="en-US" sz="2400" dirty="0" smtClean="0"/>
              <a:t>Developed sparse matrix on restaurant features (80+ categories, location, popularity, etc.)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3319249"/>
            <a:ext cx="4610100" cy="3233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970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Types of Categories: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1350288"/>
            <a:ext cx="89916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African, American (New), American (Traditional), Arts &amp; Entertainment, Asian Fusion, Bagels, Bakeries, Barbeque, Bars, Beauty and Spas, Beer, Wine &amp; Spirits, Books, </a:t>
            </a:r>
            <a:r>
              <a:rPr lang="en-US" dirty="0" err="1"/>
              <a:t>Mags</a:t>
            </a:r>
            <a:r>
              <a:rPr lang="en-US" dirty="0"/>
              <a:t>, Music and Video, Brazilian, Breakfast &amp; Brunch, Buffets, Burgers, Cafes, Candy Stores, Caribbean, Caterers, Chicken Wings, Chinese, Chocolatiers and Shops, Coffee &amp; Tea, Convenience Stores, </a:t>
            </a:r>
            <a:r>
              <a:rPr lang="en-US" dirty="0" err="1"/>
              <a:t>Creperies</a:t>
            </a:r>
            <a:r>
              <a:rPr lang="en-US" dirty="0"/>
              <a:t>, Delis, Desserts, Dim Sum, Donuts, Drugstores, Ethiopian, Ethnic Food, Event Planning &amp; Services, Fast Food, Filipino, Fish &amp; Chips, Fondue, Food, Food Delivery Services, Food Stands, Food Trucks, Greek, Grocery, Halal, Health Markets, Herbs and Spices, Hot Dogs, Ice Cream &amp; Frozen Yogurt, Indian, Italian, Japanese, Juice Bars &amp; Smoothies, Korean, Latin American, Live/Raw Food, Mediterranean, Mexican, Middle Eastern, Music &amp; DVDs, Music Venues, Nightlife, Office Equipment, Pakistani, Persian/Iranian, Pizza, Pubs, Restaurants, Salad, Sandwiches, Shopping, Soup, Specialty Food, Sports Bars, Street Vendors, Sushi Bars, Thai, Turkish, Vegan, Vegetarian, Vietnamese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95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Approach 3 (Example)</a:t>
            </a:r>
            <a:endParaRPr lang="en-US" sz="32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09675"/>
            <a:ext cx="9210675" cy="282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41910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Safer </a:t>
            </a:r>
            <a:r>
              <a:rPr lang="en-US" sz="2400" dirty="0" smtClean="0"/>
              <a:t>approach, fewer false positives</a:t>
            </a:r>
            <a:endParaRPr lang="en-US" sz="2400" dirty="0"/>
          </a:p>
          <a:p>
            <a:r>
              <a:rPr lang="en-US" sz="2400" dirty="0" smtClean="0"/>
              <a:t>Less insightful, fewer true positives</a:t>
            </a:r>
          </a:p>
          <a:p>
            <a:r>
              <a:rPr lang="en-US" sz="2400" dirty="0" smtClean="0"/>
              <a:t>Results closer to Yelp</a:t>
            </a:r>
          </a:p>
          <a:p>
            <a:pPr lvl="1"/>
            <a:r>
              <a:rPr lang="en-US" sz="2000" dirty="0"/>
              <a:t>A</a:t>
            </a:r>
            <a:r>
              <a:rPr lang="en-US" sz="2000" dirty="0" smtClean="0"/>
              <a:t>lthough Yelp says “People also viewed</a:t>
            </a:r>
            <a:r>
              <a:rPr lang="en-US" sz="2000" dirty="0" smtClean="0"/>
              <a:t>…” (they must be using ensemble technique)</a:t>
            </a:r>
            <a:r>
              <a:rPr lang="en-US" sz="2000" dirty="0" smtClean="0"/>
              <a:t> </a:t>
            </a:r>
            <a:endParaRPr lang="en-US" sz="2000" dirty="0"/>
          </a:p>
          <a:p>
            <a:r>
              <a:rPr lang="en-US" sz="2400" dirty="0"/>
              <a:t>RMSE: 0.23, MAE: </a:t>
            </a:r>
            <a:r>
              <a:rPr lang="en-US" sz="2400" dirty="0" smtClean="0"/>
              <a:t>0.07</a:t>
            </a:r>
          </a:p>
        </p:txBody>
      </p:sp>
    </p:spTree>
    <p:extLst>
      <p:ext uri="{BB962C8B-B14F-4D97-AF65-F5344CB8AC3E}">
        <p14:creationId xmlns:p14="http://schemas.microsoft.com/office/powerpoint/2010/main" val="271442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Time for a demo…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946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Ideas for future analysis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5562600" cy="4953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Clustering analysis: How many clusters? What drives clustering?</a:t>
            </a:r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Validate matches with real users (perhaps using </a:t>
            </a:r>
            <a:r>
              <a:rPr lang="en-US" sz="2400" dirty="0" err="1" smtClean="0"/>
              <a:t>Crowdflower</a:t>
            </a:r>
            <a:r>
              <a:rPr lang="en-US" sz="2400" dirty="0" smtClean="0"/>
              <a:t>, et. al). Calculate ROC curve</a:t>
            </a:r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Use more data (text of review, review time of day, reviewer gender, age, etc.) </a:t>
            </a:r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875" y="1351893"/>
            <a:ext cx="2590800" cy="2077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 descr="http://www.win.tue.nl/~mpechen/projects/senticorr/images/senticorr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4876800"/>
            <a:ext cx="2589554" cy="126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241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Conclusions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953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Machine learning can generate novel results!</a:t>
            </a:r>
          </a:p>
          <a:p>
            <a:r>
              <a:rPr lang="en-US" sz="2400" dirty="0" smtClean="0"/>
              <a:t>Balance between insightful and expected results is important when designing a recommendation engine (recall vs. precision)</a:t>
            </a:r>
          </a:p>
          <a:p>
            <a:r>
              <a:rPr lang="en-US" sz="2400" dirty="0" smtClean="0"/>
              <a:t>Always more ways to analyze data, optimize</a:t>
            </a:r>
          </a:p>
          <a:p>
            <a:r>
              <a:rPr lang="en-US" sz="2400" dirty="0" smtClean="0"/>
              <a:t>Hacking builds your appetite, so…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7173" name="Picture 5" descr="https://lh6.googleusercontent.com/-HepTCSlTv48/UrdZdaG2I5I/AAAAAAAAUPA/CWQsTqXoFlI/w1313-h985-no/IMG_20130605_10474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293" y="4082594"/>
            <a:ext cx="3293307" cy="247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95400" y="4110335"/>
            <a:ext cx="205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LET’S EAT!!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477000" y="5383649"/>
            <a:ext cx="2438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Setu Upadhya</a:t>
            </a:r>
          </a:p>
          <a:p>
            <a:r>
              <a:rPr lang="en-US" sz="1400" dirty="0" smtClean="0">
                <a:hlinkClick r:id="rId3"/>
              </a:rPr>
              <a:t>setman85@gmail.com</a:t>
            </a:r>
            <a:endParaRPr lang="en-US" sz="1400" dirty="0" smtClean="0"/>
          </a:p>
          <a:p>
            <a:r>
              <a:rPr lang="en-US" sz="1400" dirty="0">
                <a:hlinkClick r:id="rId4"/>
              </a:rPr>
              <a:t>https://github.com/setman85</a:t>
            </a:r>
            <a:r>
              <a:rPr lang="en-US" sz="1400" dirty="0" smtClean="0">
                <a:hlinkClick r:id="rId4"/>
              </a:rPr>
              <a:t>/</a:t>
            </a:r>
            <a:endParaRPr lang="en-US" sz="1400" dirty="0" smtClean="0"/>
          </a:p>
          <a:p>
            <a:endParaRPr lang="en-US" sz="1400" dirty="0" smtClean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45241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 various algorithms to build a restaurant recommendation system</a:t>
            </a:r>
          </a:p>
          <a:p>
            <a:r>
              <a:rPr lang="en-US" dirty="0" smtClean="0"/>
              <a:t>Focus on the Berkeley area to apply domain knowledge</a:t>
            </a:r>
          </a:p>
          <a:p>
            <a:r>
              <a:rPr lang="en-US" dirty="0" smtClean="0"/>
              <a:t>Find new places to eat and discover trends!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24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245"/>
          <a:stretch/>
        </p:blipFill>
        <p:spPr bwMode="auto">
          <a:xfrm>
            <a:off x="2819400" y="1471596"/>
            <a:ext cx="3352800" cy="512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177" b="42486"/>
          <a:stretch/>
        </p:blipFill>
        <p:spPr bwMode="auto">
          <a:xfrm>
            <a:off x="3442643" y="609600"/>
            <a:ext cx="2106315" cy="927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09600" y="2362200"/>
            <a:ext cx="2514600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30 </a:t>
            </a:r>
            <a:r>
              <a:rPr lang="en-US" sz="2400" dirty="0" smtClean="0"/>
              <a:t>schools </a:t>
            </a:r>
            <a:endParaRPr lang="en-US" sz="2400" dirty="0"/>
          </a:p>
          <a:p>
            <a:pPr algn="ctr"/>
            <a:r>
              <a:rPr lang="en-US" sz="2400" dirty="0" smtClean="0"/>
              <a:t>13k businesses</a:t>
            </a:r>
          </a:p>
          <a:p>
            <a:pPr algn="ctr"/>
            <a:r>
              <a:rPr lang="en-US" sz="2400" dirty="0" smtClean="0"/>
              <a:t>330k reviews</a:t>
            </a:r>
          </a:p>
          <a:p>
            <a:pPr algn="ctr"/>
            <a:r>
              <a:rPr lang="en-US" sz="2400" dirty="0" smtClean="0"/>
              <a:t>131k users</a:t>
            </a:r>
          </a:p>
          <a:p>
            <a:pPr algn="ctr"/>
            <a:r>
              <a:rPr lang="en-US" sz="2400" dirty="0" smtClean="0"/>
              <a:t>122 MB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791200" y="2362200"/>
            <a:ext cx="2286000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</a:t>
            </a:r>
            <a:r>
              <a:rPr lang="en-US" sz="2400" dirty="0" smtClean="0"/>
              <a:t> school </a:t>
            </a:r>
          </a:p>
          <a:p>
            <a:pPr algn="ctr"/>
            <a:r>
              <a:rPr lang="en-US" sz="2400" dirty="0" smtClean="0"/>
              <a:t>235 restaurants</a:t>
            </a:r>
          </a:p>
          <a:p>
            <a:pPr algn="ctr"/>
            <a:r>
              <a:rPr lang="en-US" sz="2400" dirty="0" smtClean="0"/>
              <a:t>25k reviews</a:t>
            </a:r>
          </a:p>
          <a:p>
            <a:pPr algn="ctr"/>
            <a:r>
              <a:rPr lang="en-US" sz="2400" dirty="0" smtClean="0"/>
              <a:t>10k users</a:t>
            </a:r>
          </a:p>
          <a:p>
            <a:pPr algn="ctr"/>
            <a:r>
              <a:rPr lang="en-US" sz="2400" dirty="0" smtClean="0"/>
              <a:t>2 MB</a:t>
            </a:r>
            <a:endParaRPr lang="en-US" sz="24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505200" y="3276600"/>
            <a:ext cx="1815158" cy="0"/>
          </a:xfrm>
          <a:prstGeom prst="straightConnector1">
            <a:avLst/>
          </a:prstGeom>
          <a:ln w="381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52400" y="4851737"/>
            <a:ext cx="8763000" cy="1631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Business data: Category, location, # reviews, average stars, review IDs</a:t>
            </a:r>
          </a:p>
          <a:p>
            <a:r>
              <a:rPr lang="en-US" sz="2000" dirty="0" smtClean="0"/>
              <a:t>Review data: Review text, review stars, useful, funny, cool, business IDs, user IDs</a:t>
            </a:r>
          </a:p>
          <a:p>
            <a:r>
              <a:rPr lang="en-US" sz="2000" dirty="0" smtClean="0"/>
              <a:t>User data: Review Ids</a:t>
            </a:r>
          </a:p>
          <a:p>
            <a:endParaRPr lang="en-US" sz="2000" dirty="0" smtClean="0"/>
          </a:p>
          <a:p>
            <a:r>
              <a:rPr lang="en-US" sz="2000" dirty="0" smtClean="0"/>
              <a:t>Data from 2007 thru mid 2012</a:t>
            </a:r>
            <a:endParaRPr lang="en-US" sz="2000" dirty="0"/>
          </a:p>
        </p:txBody>
      </p:sp>
      <p:sp>
        <p:nvSpPr>
          <p:cNvPr id="2" name="TextBox 1"/>
          <p:cNvSpPr txBox="1"/>
          <p:nvPr/>
        </p:nvSpPr>
        <p:spPr>
          <a:xfrm>
            <a:off x="609600" y="1981200"/>
            <a:ext cx="2514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/>
              <a:t>Total Dataset:</a:t>
            </a:r>
            <a:endParaRPr lang="en-US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5804115" y="1981200"/>
            <a:ext cx="2514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/>
              <a:t>Filtered To: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311135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412"/>
          <a:stretch/>
        </p:blipFill>
        <p:spPr bwMode="auto">
          <a:xfrm>
            <a:off x="860326" y="1905000"/>
            <a:ext cx="7521674" cy="1169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04"/>
          <a:stretch/>
        </p:blipFill>
        <p:spPr bwMode="auto">
          <a:xfrm>
            <a:off x="1616313" y="3886200"/>
            <a:ext cx="6009700" cy="1177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Minor data wrangling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89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Approach 1: Similar restaurant (by user reviews)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953000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Ask user to select a </a:t>
            </a:r>
            <a:r>
              <a:rPr lang="en-US" sz="2400" dirty="0" smtClean="0"/>
              <a:t>restaurant</a:t>
            </a:r>
          </a:p>
          <a:p>
            <a:r>
              <a:rPr lang="en-US" sz="2400" dirty="0" smtClean="0"/>
              <a:t>Load Yelp user data in the form: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User ID : Business ID: Review</a:t>
            </a:r>
          </a:p>
          <a:p>
            <a:r>
              <a:rPr lang="en-US" sz="2400" dirty="0" smtClean="0"/>
              <a:t>Use </a:t>
            </a:r>
            <a:r>
              <a:rPr lang="en-US" sz="2400" dirty="0" err="1" smtClean="0"/>
              <a:t>Recsys</a:t>
            </a:r>
            <a:r>
              <a:rPr lang="en-US" sz="2400" dirty="0" smtClean="0"/>
              <a:t> package to determine the restaurants with the closest Euclidian distances</a:t>
            </a:r>
          </a:p>
          <a:p>
            <a:pPr marL="0" indent="0">
              <a:buNone/>
            </a:pPr>
            <a:r>
              <a:rPr lang="en-US" sz="2400" u="sng" dirty="0" smtClean="0"/>
              <a:t>Results:</a:t>
            </a:r>
          </a:p>
          <a:p>
            <a:r>
              <a:rPr lang="en-US" sz="2400" dirty="0" smtClean="0"/>
              <a:t>RMSE: around 1.0, MAE: around 0.8</a:t>
            </a:r>
          </a:p>
          <a:p>
            <a:r>
              <a:rPr lang="en-US" sz="2400" dirty="0" smtClean="0"/>
              <a:t>Match rating  around 0.2-0.4. </a:t>
            </a:r>
          </a:p>
          <a:p>
            <a:r>
              <a:rPr lang="en-US" sz="2400" dirty="0" smtClean="0"/>
              <a:t>Subjective feedback: </a:t>
            </a:r>
            <a:endParaRPr lang="en-US" sz="2400" dirty="0"/>
          </a:p>
          <a:p>
            <a:pPr lvl="1"/>
            <a:r>
              <a:rPr lang="en-US" sz="2000" dirty="0" smtClean="0"/>
              <a:t>First glance: Matches don’t make much sense (usually recommending different categories, etc.)</a:t>
            </a:r>
          </a:p>
          <a:p>
            <a:pPr lvl="1"/>
            <a:r>
              <a:rPr lang="en-US" sz="2000" dirty="0" smtClean="0"/>
              <a:t>Further review: Matches relate more to location, price, “cool” factor</a:t>
            </a:r>
          </a:p>
          <a:p>
            <a:r>
              <a:rPr lang="en-US" sz="2400" dirty="0" smtClean="0"/>
              <a:t>Learning: One restaurant is not enough!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602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Approach 1 (Example)....</a:t>
            </a:r>
            <a:endParaRPr lang="en-US" sz="3200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7" y="1476376"/>
            <a:ext cx="9067800" cy="2739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783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Approach 2: User Review Based (part 2)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953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Ask user to rate multiple restaurants</a:t>
            </a:r>
          </a:p>
          <a:p>
            <a:r>
              <a:rPr lang="en-US" sz="2400" dirty="0" smtClean="0"/>
              <a:t>Generate preference vector for the user</a:t>
            </a:r>
          </a:p>
          <a:p>
            <a:r>
              <a:rPr lang="en-US" sz="2400" dirty="0" smtClean="0"/>
              <a:t>Calculate match between user’s preference vector and restaurants in database. Return top results.</a:t>
            </a:r>
          </a:p>
          <a:p>
            <a:pPr marL="0" indent="0">
              <a:buNone/>
            </a:pPr>
            <a:r>
              <a:rPr lang="en-US" sz="2400" u="sng" dirty="0" smtClean="0"/>
              <a:t>Results:</a:t>
            </a:r>
          </a:p>
          <a:p>
            <a:r>
              <a:rPr lang="en-US" sz="2400" dirty="0" smtClean="0"/>
              <a:t>Algorithmic match is much stronger</a:t>
            </a:r>
          </a:p>
          <a:p>
            <a:pPr lvl="1"/>
            <a:r>
              <a:rPr lang="en-US" sz="2000" dirty="0" smtClean="0"/>
              <a:t>Often estimates &gt;5 stars for user’s predicted review </a:t>
            </a:r>
          </a:p>
          <a:p>
            <a:pPr lvl="1"/>
            <a:r>
              <a:rPr lang="en-US" sz="2000" dirty="0" smtClean="0"/>
              <a:t>Quite strong relative to RMSE/MAE</a:t>
            </a:r>
          </a:p>
          <a:p>
            <a:r>
              <a:rPr lang="en-US" sz="2400" dirty="0" smtClean="0"/>
              <a:t>Subjective feedback: Matches make more sense!</a:t>
            </a:r>
            <a:endParaRPr lang="en-US" sz="2400" dirty="0"/>
          </a:p>
          <a:p>
            <a:pPr lvl="1"/>
            <a:r>
              <a:rPr lang="en-US" sz="2000" dirty="0" smtClean="0"/>
              <a:t>Still rationale for some matches is not apparent</a:t>
            </a:r>
            <a:endParaRPr lang="en-US" sz="20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501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5"/>
          <a:stretch/>
        </p:blipFill>
        <p:spPr bwMode="auto">
          <a:xfrm>
            <a:off x="0" y="953496"/>
            <a:ext cx="9144000" cy="4532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Approach 2 (Example, based on me!)....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7785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0" b="3337"/>
          <a:stretch/>
        </p:blipFill>
        <p:spPr bwMode="auto">
          <a:xfrm>
            <a:off x="335652" y="74907"/>
            <a:ext cx="8427348" cy="6783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6200" y="152400"/>
            <a:ext cx="3200400" cy="83099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/>
                </a:solidFill>
              </a:rPr>
              <a:t>Gephi</a:t>
            </a:r>
            <a:r>
              <a:rPr lang="en-US" sz="1600" dirty="0" smtClean="0">
                <a:solidFill>
                  <a:schemeClr val="bg1"/>
                </a:solidFill>
              </a:rPr>
              <a:t> Visualization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Showing only “affinity connections”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(Reviews with 4-5 stars)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859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711</Words>
  <Application>Microsoft Office PowerPoint</Application>
  <PresentationFormat>On-screen Show (4:3)</PresentationFormat>
  <Paragraphs>89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Project Goals</vt:lpstr>
      <vt:lpstr>PowerPoint Presentation</vt:lpstr>
      <vt:lpstr>Minor data wrangling</vt:lpstr>
      <vt:lpstr>Approach 1: Similar restaurant (by user reviews)</vt:lpstr>
      <vt:lpstr>Approach 1 (Example)....</vt:lpstr>
      <vt:lpstr>Approach 2: User Review Based (part 2)</vt:lpstr>
      <vt:lpstr>Approach 2 (Example, based on me!)....</vt:lpstr>
      <vt:lpstr>PowerPoint Presentation</vt:lpstr>
      <vt:lpstr>PowerPoint Presentation</vt:lpstr>
      <vt:lpstr>The Mystery: Why this place??</vt:lpstr>
      <vt:lpstr>PowerPoint Presentation</vt:lpstr>
      <vt:lpstr>Approach 3: Restaurant Feature Based</vt:lpstr>
      <vt:lpstr>Types of Categories:</vt:lpstr>
      <vt:lpstr>Approach 3 (Example)</vt:lpstr>
      <vt:lpstr>Time for a demo…</vt:lpstr>
      <vt:lpstr>Ideas for future analysis</vt:lpstr>
      <vt:lpstr>Conclusions</vt:lpstr>
    </vt:vector>
  </TitlesOfParts>
  <Company>Autodesk,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Setu Upadhya</dc:creator>
  <cp:lastModifiedBy>Setu Upadhya</cp:lastModifiedBy>
  <cp:revision>25</cp:revision>
  <dcterms:created xsi:type="dcterms:W3CDTF">2014-03-03T21:36:15Z</dcterms:created>
  <dcterms:modified xsi:type="dcterms:W3CDTF">2014-03-05T20:00:18Z</dcterms:modified>
</cp:coreProperties>
</file>

<file path=docProps/thumbnail.jpeg>
</file>